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68" r:id="rId5"/>
    <p:sldId id="265" r:id="rId6"/>
    <p:sldId id="271" r:id="rId7"/>
    <p:sldId id="270" r:id="rId8"/>
    <p:sldId id="286" r:id="rId9"/>
    <p:sldId id="280" r:id="rId10"/>
    <p:sldId id="281" r:id="rId11"/>
    <p:sldId id="285" r:id="rId12"/>
    <p:sldId id="264" r:id="rId13"/>
    <p:sldId id="279" r:id="rId14"/>
    <p:sldId id="277" r:id="rId15"/>
    <p:sldId id="278" r:id="rId16"/>
    <p:sldId id="275" r:id="rId17"/>
    <p:sldId id="261" r:id="rId18"/>
    <p:sldId id="274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3"/>
    <p:restoredTop sz="64632"/>
  </p:normalViewPr>
  <p:slideViewPr>
    <p:cSldViewPr snapToGrid="0" snapToObjects="1">
      <p:cViewPr varScale="1">
        <p:scale>
          <a:sx n="53" d="100"/>
          <a:sy n="53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further zoom in, the clusters are further expanded to display individual listings using</a:t>
            </a:r>
          </a:p>
          <a:p>
            <a:r>
              <a:rPr lang="en-US" dirty="0"/>
              <a:t>a blue marker to help you specify an exact location within the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on the blue marker provides you with:</a:t>
            </a:r>
          </a:p>
          <a:p>
            <a:endParaRPr lang="en-US" dirty="0"/>
          </a:p>
          <a:p>
            <a:r>
              <a:rPr lang="en-US" dirty="0"/>
              <a:t>-Air </a:t>
            </a:r>
            <a:r>
              <a:rPr lang="en-US" dirty="0" err="1"/>
              <a:t>Bnb</a:t>
            </a:r>
            <a:r>
              <a:rPr lang="en-US" dirty="0"/>
              <a:t> Listing ID </a:t>
            </a:r>
          </a:p>
          <a:p>
            <a:r>
              <a:rPr lang="en-US" dirty="0"/>
              <a:t>-Borough/</a:t>
            </a:r>
            <a:r>
              <a:rPr lang="en-US" dirty="0" err="1"/>
              <a:t>Neighbourhood</a:t>
            </a:r>
            <a:r>
              <a:rPr lang="en-US" dirty="0"/>
              <a:t> </a:t>
            </a:r>
          </a:p>
          <a:p>
            <a:r>
              <a:rPr lang="en-US" dirty="0"/>
              <a:t>-Room Type</a:t>
            </a:r>
          </a:p>
          <a:p>
            <a:r>
              <a:rPr lang="en-US" dirty="0"/>
              <a:t>-Rates </a:t>
            </a:r>
          </a:p>
          <a:p>
            <a:r>
              <a:rPr lang="en-US" dirty="0"/>
              <a:t>-”More details” will take you to the Air </a:t>
            </a:r>
            <a:r>
              <a:rPr lang="en-US" dirty="0" err="1"/>
              <a:t>BnB</a:t>
            </a:r>
            <a:r>
              <a:rPr lang="en-US" dirty="0"/>
              <a:t> listing.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-For each borough, approximately 50% or more of listings were for an entire home/apartment.  for a private room. </a:t>
            </a:r>
          </a:p>
          <a:p>
            <a:r>
              <a:rPr lang="en-US" dirty="0"/>
              <a:t>-Shared rooms are available sparsely across each borough. </a:t>
            </a:r>
          </a:p>
          <a:p>
            <a:r>
              <a:rPr lang="en-US" dirty="0"/>
              <a:t>-Very few hotels place listings on Air </a:t>
            </a:r>
            <a:r>
              <a:rPr lang="en-US" dirty="0" err="1"/>
              <a:t>BnB</a:t>
            </a:r>
            <a:r>
              <a:rPr lang="en-US" dirty="0"/>
              <a:t>. However, Manhattan had hotel rooms (1.6%) compared to the other boroughs that were all between 0.1% - 0.2%. </a:t>
            </a:r>
          </a:p>
          <a:p>
            <a:endParaRPr lang="en-US" dirty="0"/>
          </a:p>
          <a:p>
            <a:r>
              <a:rPr lang="en-US" dirty="0"/>
              <a:t>Legend:</a:t>
            </a:r>
          </a:p>
          <a:p>
            <a:r>
              <a:rPr lang="en-US" dirty="0"/>
              <a:t>-  Entire home/apartment (Blue)</a:t>
            </a:r>
          </a:p>
          <a:p>
            <a:pPr marL="171450" indent="-171450">
              <a:buFontTx/>
              <a:buChar char="-"/>
            </a:pPr>
            <a:r>
              <a:rPr lang="en-US" dirty="0"/>
              <a:t>Private Room (Orange)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Shared Room (Green)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Hotel Room (Red)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neighbourhoods</a:t>
            </a:r>
            <a:r>
              <a:rPr lang="en-US" dirty="0"/>
              <a:t> were highly rated by guests? </a:t>
            </a:r>
          </a:p>
          <a:p>
            <a:endParaRPr lang="en-US" dirty="0"/>
          </a:p>
          <a:p>
            <a:r>
              <a:rPr lang="en-US" dirty="0"/>
              <a:t>-We first looked into the top most most reviewed </a:t>
            </a:r>
            <a:r>
              <a:rPr lang="en-US" dirty="0" err="1"/>
              <a:t>neighbourhoods</a:t>
            </a:r>
            <a:r>
              <a:rPr lang="en-US" dirty="0"/>
              <a:t> to determine which were highly popular and typically chosen as a listing. </a:t>
            </a:r>
          </a:p>
          <a:p>
            <a:endParaRPr lang="en-US" dirty="0"/>
          </a:p>
          <a:p>
            <a:r>
              <a:rPr lang="en-US" dirty="0"/>
              <a:t>For each borough:</a:t>
            </a:r>
          </a:p>
          <a:p>
            <a:endParaRPr lang="en-US" dirty="0"/>
          </a:p>
          <a:p>
            <a:r>
              <a:rPr lang="en-US" dirty="0"/>
              <a:t>Manhattan - 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-Next, we looked into the </a:t>
            </a:r>
            <a:r>
              <a:rPr lang="en-US" dirty="0" err="1"/>
              <a:t>neighbourhoods</a:t>
            </a:r>
            <a:r>
              <a:rPr lang="en-US" dirty="0"/>
              <a:t> that had the most </a:t>
            </a:r>
            <a:r>
              <a:rPr lang="en-US" dirty="0" err="1"/>
              <a:t>superhost</a:t>
            </a:r>
            <a:r>
              <a:rPr lang="en-US" dirty="0"/>
              <a:t> listings available. </a:t>
            </a:r>
          </a:p>
          <a:p>
            <a:r>
              <a:rPr lang="en-US" dirty="0"/>
              <a:t>-As a background, to become a ‘</a:t>
            </a:r>
            <a:r>
              <a:rPr lang="en-US" dirty="0" err="1"/>
              <a:t>superhost</a:t>
            </a:r>
            <a:r>
              <a:rPr lang="en-US" dirty="0"/>
              <a:t>’ your listing must maintain an overall 4.8 rating within the past 365 days. </a:t>
            </a:r>
          </a:p>
          <a:p>
            <a:endParaRPr lang="en-US" dirty="0"/>
          </a:p>
          <a:p>
            <a:r>
              <a:rPr lang="en-US" dirty="0"/>
              <a:t>-Our analysis showed that the top </a:t>
            </a:r>
            <a:r>
              <a:rPr lang="en-US" dirty="0" err="1"/>
              <a:t>favoured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were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visualize pricing of the listings within NYC, we created a choropleth map using Leaflet. This visualization could be viewed in Greyscale, Dark, or Street Mode.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can find average rates according to the NYC </a:t>
            </a:r>
            <a:r>
              <a:rPr lang="en-US" dirty="0" err="1"/>
              <a:t>neighbourhood</a:t>
            </a:r>
            <a:r>
              <a:rPr lang="en-US" dirty="0"/>
              <a:t> and their desired room type.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darker the shade of green, the more expensive the New York </a:t>
            </a:r>
            <a:r>
              <a:rPr lang="en-US" dirty="0" err="1"/>
              <a:t>neighbourhood</a:t>
            </a:r>
            <a:r>
              <a:rPr lang="en-US" dirty="0"/>
              <a:t>. Prices varied between less than $50 up to $1000 per night.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this case: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found a new </a:t>
            </a:r>
            <a:r>
              <a:rPr lang="en-US" dirty="0" err="1"/>
              <a:t>Javascript</a:t>
            </a:r>
            <a:r>
              <a:rPr lang="en-US" dirty="0"/>
              <a:t> library called Masonry, and had planned to create a responsive layout. </a:t>
            </a:r>
          </a:p>
          <a:p>
            <a:r>
              <a:rPr lang="en-US" dirty="0"/>
              <a:t>-We found that it was not a good fit as our visualizations were not as effective. </a:t>
            </a:r>
          </a:p>
          <a:p>
            <a:endParaRPr lang="en-US" dirty="0"/>
          </a:p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template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over time?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Munging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Our data reviewed each unique listing across 5 boroughs: The Bronx, Brooklyn, Manhattan, Queens and Staten Island.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analyzing the data, we believed these listings would provide a true representative of Air BNB listings as it captured 230 out of 259 </a:t>
            </a:r>
            <a:r>
              <a:rPr lang="en-US" dirty="0" err="1"/>
              <a:t>neighbourhoods</a:t>
            </a:r>
            <a:r>
              <a:rPr lang="en-US" dirty="0"/>
              <a:t> in New York.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Room Types: Entire home/apartment, Private Room, Shared Room, Hotel Room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-To help users explore all listings available in NYC, we created a marker cluster map using Leaflet. </a:t>
            </a:r>
          </a:p>
          <a:p>
            <a:r>
              <a:rPr lang="en-US" dirty="0"/>
              <a:t>-The clusters display the number of listings with the different boroughs and </a:t>
            </a:r>
            <a:r>
              <a:rPr lang="en-US" dirty="0" err="1"/>
              <a:t>neighbourhoods</a:t>
            </a:r>
            <a:r>
              <a:rPr lang="en-US" dirty="0"/>
              <a:t> in NYC. </a:t>
            </a:r>
          </a:p>
          <a:p>
            <a:r>
              <a:rPr lang="en-US" dirty="0"/>
              <a:t>-In this example, we selected the the well-known New York borough of Manhattan, and then further zoomed in to the Upper West Side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5EA2D7-6891-B840-BE1A-EE1356F348CE}"/>
              </a:ext>
            </a:extLst>
          </p:cNvPr>
          <p:cNvGrpSpPr/>
          <p:nvPr/>
        </p:nvGrpSpPr>
        <p:grpSpPr>
          <a:xfrm>
            <a:off x="115803" y="2000643"/>
            <a:ext cx="11720225" cy="608722"/>
            <a:chOff x="115803" y="2000643"/>
            <a:chExt cx="11720225" cy="608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C05D6-900E-E54F-9799-9E4735EA4B47}"/>
                </a:ext>
              </a:extLst>
            </p:cNvPr>
            <p:cNvSpPr txBox="1"/>
            <p:nvPr/>
          </p:nvSpPr>
          <p:spPr>
            <a:xfrm>
              <a:off x="115803" y="2022038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Manhattan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CD2AB-B1AC-2343-A061-A9E4ADFFCD3C}"/>
                </a:ext>
              </a:extLst>
            </p:cNvPr>
            <p:cNvSpPr txBox="1"/>
            <p:nvPr/>
          </p:nvSpPr>
          <p:spPr>
            <a:xfrm>
              <a:off x="2516929" y="202459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Brooklyn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407336-F2B3-DC4F-8095-1223E6187CFB}"/>
                </a:ext>
              </a:extLst>
            </p:cNvPr>
            <p:cNvSpPr txBox="1"/>
            <p:nvPr/>
          </p:nvSpPr>
          <p:spPr>
            <a:xfrm>
              <a:off x="4695439" y="200466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Bronx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CD589-5302-F74A-B868-03DEAC1D03FC}"/>
                </a:ext>
              </a:extLst>
            </p:cNvPr>
            <p:cNvSpPr txBox="1"/>
            <p:nvPr/>
          </p:nvSpPr>
          <p:spPr>
            <a:xfrm>
              <a:off x="9530037" y="2017417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Staten Island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B4420-45D1-7847-8627-36F93F8CC6F6}"/>
                </a:ext>
              </a:extLst>
            </p:cNvPr>
            <p:cNvSpPr txBox="1"/>
            <p:nvPr/>
          </p:nvSpPr>
          <p:spPr>
            <a:xfrm>
              <a:off x="6935831" y="2000643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Queens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0235"/>
            <a:ext cx="12192000" cy="291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9146CC-14C3-474E-A55D-4AF22DB7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5" y="1808190"/>
            <a:ext cx="7428105" cy="324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96A58-FA1E-7C47-B960-F8D694465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" t="5109" r="2571" b="5713"/>
          <a:stretch/>
        </p:blipFill>
        <p:spPr>
          <a:xfrm>
            <a:off x="7642380" y="2902115"/>
            <a:ext cx="4212736" cy="348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E917B-2431-A84A-9A88-D516E88B9498}"/>
              </a:ext>
            </a:extLst>
          </p:cNvPr>
          <p:cNvSpPr txBox="1"/>
          <p:nvPr/>
        </p:nvSpPr>
        <p:spPr>
          <a:xfrm>
            <a:off x="657727" y="5163286"/>
            <a:ext cx="614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https://</a:t>
            </a:r>
            <a:r>
              <a:rPr lang="en-US" sz="2800" dirty="0" err="1">
                <a:latin typeface="+mj-lt"/>
              </a:rPr>
              <a:t>github.com</a:t>
            </a:r>
            <a:r>
              <a:rPr lang="en-US" sz="2800" dirty="0">
                <a:latin typeface="+mj-lt"/>
              </a:rPr>
              <a:t>/</a:t>
            </a:r>
            <a:r>
              <a:rPr lang="en-US" sz="2800" dirty="0" err="1">
                <a:latin typeface="+mj-lt"/>
              </a:rPr>
              <a:t>desandro</a:t>
            </a:r>
            <a:r>
              <a:rPr lang="en-US" sz="2800" dirty="0">
                <a:latin typeface="+mj-lt"/>
              </a:rPr>
              <a:t>/masonry</a:t>
            </a:r>
          </a:p>
        </p:txBody>
      </p: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DDA1D-D271-6246-A95A-DD51A470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4" y="2240464"/>
            <a:ext cx="11658491" cy="354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 that outline data on listings, availability calendars, reviews, and </a:t>
            </a:r>
            <a:r>
              <a:rPr lang="en-US" sz="2400">
                <a:latin typeface="+mj-lt"/>
              </a:rPr>
              <a:t>neighbourhoods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Listings.csv</a:t>
            </a:r>
            <a:r>
              <a:rPr lang="en-US" sz="2400" dirty="0">
                <a:latin typeface="+mj-lt"/>
              </a:rPr>
              <a:t> provided details on 36923 active listings in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6704886" y="1590191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490792" y="1654162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380-D8DB-AF44-BE4E-126701BD6C7F}"/>
              </a:ext>
            </a:extLst>
          </p:cNvPr>
          <p:cNvSpPr txBox="1"/>
          <p:nvPr/>
        </p:nvSpPr>
        <p:spPr>
          <a:xfrm>
            <a:off x="674665" y="1855626"/>
            <a:ext cx="54339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Each listing represented by a unique Airbnb ID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Maintained information that would be most important when booking:</a:t>
            </a:r>
          </a:p>
          <a:p>
            <a:endParaRPr lang="en-US" sz="2400" dirty="0">
              <a:latin typeface="+mj-lt"/>
            </a:endParaRP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Location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Price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Room type/amenities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Listing availability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Guest Reviews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Host Rating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1479</Words>
  <Application>Microsoft Macintosh PowerPoint</Application>
  <PresentationFormat>Widescreen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Next Steps…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81</cp:revision>
  <dcterms:created xsi:type="dcterms:W3CDTF">2021-02-09T17:31:19Z</dcterms:created>
  <dcterms:modified xsi:type="dcterms:W3CDTF">2021-02-18T21:57:59Z</dcterms:modified>
</cp:coreProperties>
</file>